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1" r:id="rId3"/>
    <p:sldId id="256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16"/>
    <p:restoredTop sz="94682"/>
  </p:normalViewPr>
  <p:slideViewPr>
    <p:cSldViewPr snapToGrid="0">
      <p:cViewPr varScale="1">
        <p:scale>
          <a:sx n="97" d="100"/>
          <a:sy n="97" d="100"/>
        </p:scale>
        <p:origin x="224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10819-0BA3-625F-B84B-5ADC7A09E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7C47DA-5BFB-C221-F5D3-BDA2EEF815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6FFF8-4BA6-BACC-CBF6-1540AA6F3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17049-7E48-1A6B-06A8-A1B3DA92E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5C8D1-D3DA-8998-D9D1-1B5DD1C17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80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8BCB6-2DC2-8E31-2711-295F39DBE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C592F-3526-CE81-82FB-DB93F4D06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1286A-22CE-CD60-6A6B-1D6C5C30F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A9C74-C56D-FCFD-00AA-B884CF68B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885B7-7979-8CFF-2B85-B130C47B9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142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07CA92-AC72-A0AE-066A-D4E6236BAA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751C60-14E8-1C71-485A-D184F390D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C7C4C-E411-422B-0DA4-15052831C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2A02C-BB16-6469-60FA-C63B50198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85FF1-BE64-35CE-73E2-8A3C18EE4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896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76063-1AEE-33C4-E6FB-AC9435D24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B1357-09A0-2064-6934-C652546F8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32C38-F7DF-40D9-3C7E-C8EC27FE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1A108-51D5-7D3B-8EAA-4898074B1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03EB6-0C1B-7A36-DFA9-DA2525BBF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309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B0404-B8AD-85AC-43D3-7899CA587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1CCF3-91DC-B7B3-BDF8-C290022663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C0F6A-E7FB-E85E-6639-05212A3FA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78C7D-9197-8FE8-DEBC-848E897A9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24C17-A203-1999-0620-67532C10C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403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051E2-31DC-4A6B-E80E-2BDEC4995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76D22-F267-D947-5F1D-6A7968C6E1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9E1CA0-3060-7733-DC88-927D28912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617B8-8870-A6A0-0C33-26E4B0127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E3AB4F-4D44-E132-FEC0-8F2CA4B47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943117-C208-FB14-7D6B-E2A0AD99C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7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3345-1A59-4B61-5711-8960D59C6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24426-38AE-965D-B3BA-5B7E43857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8A55AE-0E73-BA18-0497-A790E17FA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921FF2-182E-5528-B2DA-8888782EDF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2120B2-4550-194A-3AF5-17C5CADE09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3AF46B-E2F5-6F05-6450-87AAE8242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CEA768-D724-2697-B466-9E1EE73AC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10E66E-BBAE-3B8A-7CF5-190973EFA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576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DDEA4-B837-DF8C-2CA5-8A741382C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FF2D90-5520-D303-3EBB-543E2C8F6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DDC41C-F809-B4C6-831F-3F4A8B29E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949A1A-B8AF-1DD7-8220-1E7782F39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378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88C435-3AD7-E8A0-C8C8-DDB7C0E7C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F63922-5B1E-C13A-0871-BD73D915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4E5C96-68A0-7746-A04E-72E92916B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445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9AD31-443A-0BC8-B2C1-DCB10ED0C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1C1B8-2FBB-B8A6-94D0-3CA15A864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B6C34-467E-DDA4-10B3-56D423A2D5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68FE71-C349-008A-5AB8-57D62B96D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84902-0905-1254-04FA-FB65A8933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C3A507-5F66-35ED-6106-761FA6B85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673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88858-4345-E2A1-08C6-7D9601338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D1F2B3-F0D7-500D-A475-18C16F4149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A61719-8241-49F4-2F15-E7AC6179F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01A20F-0565-8022-EC96-47E74E3F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3BFD85-850F-E20F-686E-8F49DD555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89EA1C-4382-024A-6870-81F47634B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037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A9975B-EE1C-CA53-A3D5-678818381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0DA4B-9140-AFBF-2ABB-D81ED93B9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3BB05-F38A-165C-B939-1A79E9AA09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36A72-8F67-114E-8F8C-3B0C4833CFBF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C5DF6-33C1-3A1B-D87E-0A7670CDB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961457-2770-334B-00BD-DE20072D97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3F964-2CD9-054A-853E-1A2DC46A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585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earth.nullschool.net/#2022/09/18/1500Z/wind/surface/level/orthographic=-68.58,18.49,3725/loc=-66.026,17.50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4C97D6-E8D3-12B9-13B0-984C18325B48}"/>
              </a:ext>
            </a:extLst>
          </p:cNvPr>
          <p:cNvSpPr txBox="1"/>
          <p:nvPr/>
        </p:nvSpPr>
        <p:spPr>
          <a:xfrm>
            <a:off x="12029" y="0"/>
            <a:ext cx="10032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What’s happening in Puerto Rico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56B417-07F5-B247-FB53-6623007EB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41" y="848138"/>
            <a:ext cx="5764559" cy="57448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797E14-C496-CB16-93EB-61945B959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7791" y="105737"/>
            <a:ext cx="5632174" cy="2261916"/>
          </a:xfrm>
          <a:prstGeom prst="rect">
            <a:avLst/>
          </a:prstGeom>
        </p:spPr>
      </p:pic>
      <p:pic>
        <p:nvPicPr>
          <p:cNvPr id="7" name="Picture 6">
            <a:hlinkClick r:id="rId4"/>
            <a:extLst>
              <a:ext uri="{FF2B5EF4-FFF2-40B4-BE49-F238E27FC236}">
                <a16:creationId xmlns:a16="http://schemas.microsoft.com/office/drawing/2014/main" id="{3561500E-3FBA-E2EF-F670-899851F01B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6797" y="2855047"/>
            <a:ext cx="5753168" cy="327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17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5D78C7-8792-D43D-B8C9-9F79CDE15710}"/>
              </a:ext>
            </a:extLst>
          </p:cNvPr>
          <p:cNvSpPr txBox="1"/>
          <p:nvPr/>
        </p:nvSpPr>
        <p:spPr>
          <a:xfrm>
            <a:off x="12029" y="0"/>
            <a:ext cx="10032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Radiative balance enactment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CB856B9-419E-207C-7737-88B1D68B7BDA}"/>
              </a:ext>
            </a:extLst>
          </p:cNvPr>
          <p:cNvGrpSpPr/>
          <p:nvPr/>
        </p:nvGrpSpPr>
        <p:grpSpPr>
          <a:xfrm>
            <a:off x="358408" y="1593273"/>
            <a:ext cx="10281281" cy="3473403"/>
            <a:chOff x="1259555" y="1593273"/>
            <a:chExt cx="10281281" cy="3473403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DF457537-C72E-211A-B938-6D3DE8B9A361}"/>
                    </a:ext>
                  </a:extLst>
                </p:cNvPr>
                <p:cNvSpPr txBox="1"/>
                <p:nvPr/>
              </p:nvSpPr>
              <p:spPr>
                <a:xfrm>
                  <a:off x="1620982" y="1593273"/>
                  <a:ext cx="9919854" cy="13556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/>
                    <a:t>ASR			OLR			</a:t>
                  </a:r>
                </a:p>
                <a:p>
                  <a:r>
                    <a:rPr lang="en-US" sz="2400" b="1" dirty="0"/>
                    <a:t>----------------------------------------</a:t>
                  </a:r>
                </a:p>
                <a:p>
                  <a14:m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(1−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en-US" sz="2400" dirty="0"/>
                    <a:t>		</a:t>
                  </a:r>
                  <a14:m>
                    <m:oMath xmlns:m="http://schemas.openxmlformats.org/officeDocument/2006/math">
                      <m:r>
                        <a:rPr lang="el-GR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𝜅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a14:m>
                  <a:r>
                    <a:rPr lang="en-US" sz="2400" dirty="0"/>
                    <a:t>			</a:t>
                  </a:r>
                </a:p>
              </p:txBody>
            </p:sp>
          </mc:Choice>
          <mc:Fallback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DF457537-C72E-211A-B938-6D3DE8B9A36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0982" y="1593273"/>
                  <a:ext cx="9919854" cy="1355628"/>
                </a:xfrm>
                <a:prstGeom prst="rect">
                  <a:avLst/>
                </a:prstGeom>
                <a:blipFill>
                  <a:blip r:embed="rId2"/>
                  <a:stretch>
                    <a:fillRect l="-1023" t="-370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EB7A8DE-6247-AE1F-5B34-3F556398D5EF}"/>
                </a:ext>
              </a:extLst>
            </p:cNvPr>
            <p:cNvGrpSpPr/>
            <p:nvPr/>
          </p:nvGrpSpPr>
          <p:grpSpPr>
            <a:xfrm>
              <a:off x="1259555" y="3110397"/>
              <a:ext cx="6143624" cy="1956279"/>
              <a:chOff x="1452059" y="2460694"/>
              <a:chExt cx="6143624" cy="1956279"/>
            </a:xfrm>
          </p:grpSpPr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3" name="TextBox 2">
                    <a:extLst>
                      <a:ext uri="{FF2B5EF4-FFF2-40B4-BE49-F238E27FC236}">
                        <a16:creationId xmlns:a16="http://schemas.microsoft.com/office/drawing/2014/main" id="{47EF5AE8-78A1-7D5E-BDA0-833D0B11FE08}"/>
                      </a:ext>
                    </a:extLst>
                  </p:cNvPr>
                  <p:cNvSpPr txBox="1"/>
                  <p:nvPr/>
                </p:nvSpPr>
                <p:spPr>
                  <a:xfrm>
                    <a:off x="1452059" y="3430806"/>
                    <a:ext cx="6143624" cy="986167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:r>
                      <a:rPr lang="en-US" sz="2400" b="0" dirty="0"/>
                      <a:t>Earth’s temperature (</a:t>
                    </a:r>
                    <a14:m>
                      <m:oMath xmlns:m="http://schemas.openxmlformats.org/officeDocument/2006/math"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oMath>
                    </a14:m>
                    <a:r>
                      <a:rPr lang="en-US" sz="2400" b="0" dirty="0"/>
                      <a:t>) will self-adjust until these fluxes (</a:t>
                    </a:r>
                    <a14:m>
                      <m:oMath xmlns:m="http://schemas.openxmlformats.org/officeDocument/2006/math"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oMath>
                    </a14:m>
                    <a:r>
                      <a:rPr lang="en-US" sz="2400" dirty="0"/>
                      <a:t>) are equal</a:t>
                    </a:r>
                  </a:p>
                </p:txBody>
              </p:sp>
            </mc:Choice>
            <mc:Fallback>
              <p:sp>
                <p:nvSpPr>
                  <p:cNvPr id="3" name="TextBox 2">
                    <a:extLst>
                      <a:ext uri="{FF2B5EF4-FFF2-40B4-BE49-F238E27FC236}">
                        <a16:creationId xmlns:a16="http://schemas.microsoft.com/office/drawing/2014/main" id="{47EF5AE8-78A1-7D5E-BDA0-833D0B11FE0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452059" y="3430806"/>
                    <a:ext cx="6143624" cy="986167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649" t="-3846" b="-5128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66AB4559-2648-EC8B-975C-453E366178D8}"/>
                  </a:ext>
                </a:extLst>
              </p:cNvPr>
              <p:cNvCxnSpPr/>
              <p:nvPr/>
            </p:nvCxnSpPr>
            <p:spPr>
              <a:xfrm flipH="1" flipV="1">
                <a:off x="2267950" y="2579569"/>
                <a:ext cx="789575" cy="620831"/>
              </a:xfrm>
              <a:prstGeom prst="straightConnector1">
                <a:avLst/>
              </a:prstGeom>
              <a:ln w="635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DE4A3CCE-99E6-7C9B-C6B8-08CBE06FF11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43263" y="2460694"/>
                <a:ext cx="1280608" cy="739706"/>
              </a:xfrm>
              <a:prstGeom prst="straightConnector1">
                <a:avLst/>
              </a:prstGeom>
              <a:ln w="635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9F75F45-CD42-DCDB-3405-830C6DE28383}"/>
                  </a:ext>
                </a:extLst>
              </p:cNvPr>
              <p:cNvSpPr txBox="1"/>
              <p:nvPr/>
            </p:nvSpPr>
            <p:spPr>
              <a:xfrm>
                <a:off x="5950227" y="1298713"/>
                <a:ext cx="6241774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</a:t>
                </a:r>
                <a:r>
                  <a:rPr lang="en-US" sz="2400" dirty="0"/>
                  <a:t>- </a:t>
                </a:r>
                <a:r>
                  <a:rPr lang="en-US" sz="2400" b="1" dirty="0"/>
                  <a:t>Shortwave</a:t>
                </a:r>
                <a:r>
                  <a:rPr lang="en-US" sz="2400" dirty="0"/>
                  <a:t> (visible, </a:t>
                </a:r>
                <a:r>
                  <a:rPr lang="en-US" sz="2400" dirty="0" err="1"/>
                  <a:t>uv</a:t>
                </a:r>
                <a:r>
                  <a:rPr lang="en-US" sz="2400" dirty="0"/>
                  <a:t>, near-IR photons from the </a:t>
                </a:r>
                <a:r>
                  <a:rPr lang="en-US" sz="2400" b="1" dirty="0"/>
                  <a:t>sun</a:t>
                </a:r>
                <a:r>
                  <a:rPr lang="en-US" sz="2400" dirty="0"/>
                  <a:t>)</a:t>
                </a:r>
                <a:endParaRPr lang="en-US" sz="2400" b="1" dirty="0"/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400" dirty="0"/>
                  <a:t> – Earth’s </a:t>
                </a:r>
                <a:r>
                  <a:rPr lang="en-US" sz="2400" b="1" dirty="0"/>
                  <a:t>shortwave albedo</a:t>
                </a:r>
                <a:r>
                  <a:rPr lang="en-US" sz="2400" dirty="0"/>
                  <a:t>. Current value = 0.30.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l-GR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𝜅</m:t>
                    </m:r>
                  </m:oMath>
                </a14:m>
                <a:r>
                  <a:rPr lang="en-US" sz="2400" dirty="0"/>
                  <a:t> –  Measure of the </a:t>
                </a:r>
                <a:r>
                  <a:rPr lang="en-US" sz="2400" b="1" dirty="0"/>
                  <a:t>greenhouse effect </a:t>
                </a:r>
                <a:r>
                  <a:rPr lang="en-US" sz="2400" dirty="0"/>
                  <a:t>(</a:t>
                </a:r>
                <a:r>
                  <a:rPr lang="en-US" sz="2400" b="1" dirty="0"/>
                  <a:t>smaller</a:t>
                </a:r>
                <a:r>
                  <a:rPr lang="en-US" sz="2400" dirty="0"/>
                  <a:t> =&gt; fewer longwave photons emanating from Earth’s surface get past the atmosphere =&gt; more </a:t>
                </a:r>
                <a:r>
                  <a:rPr lang="en-US" sz="2400" b="1" dirty="0"/>
                  <a:t>greenhouse warming</a:t>
                </a:r>
                <a:r>
                  <a:rPr lang="en-US" sz="2400" dirty="0"/>
                  <a:t>. Current value = 0.61.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2400" dirty="0"/>
                  <a:t> – Stefan-Boltzmann’s constant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9F75F45-CD42-DCDB-3405-830C6DE283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0227" y="1298713"/>
                <a:ext cx="6241774" cy="4524315"/>
              </a:xfrm>
              <a:prstGeom prst="rect">
                <a:avLst/>
              </a:prstGeom>
              <a:blipFill>
                <a:blip r:embed="rId4"/>
                <a:stretch>
                  <a:fillRect l="-1623" t="-840" r="-2028" b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1932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5D78C7-8792-D43D-B8C9-9F79CDE15710}"/>
              </a:ext>
            </a:extLst>
          </p:cNvPr>
          <p:cNvSpPr txBox="1"/>
          <p:nvPr/>
        </p:nvSpPr>
        <p:spPr>
          <a:xfrm>
            <a:off x="12029" y="0"/>
            <a:ext cx="11903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Radiative balance calculations – no albedo and no greenhouse warming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457537-C72E-211A-B938-6D3DE8B9A361}"/>
                  </a:ext>
                </a:extLst>
              </p:cNvPr>
              <p:cNvSpPr txBox="1"/>
              <p:nvPr/>
            </p:nvSpPr>
            <p:spPr>
              <a:xfrm>
                <a:off x="1620982" y="1593273"/>
                <a:ext cx="9919854" cy="20942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ASR			OLR			T</a:t>
                </a:r>
              </a:p>
              <a:p>
                <a:r>
                  <a:rPr lang="en-US" sz="2400" b="1" dirty="0"/>
                  <a:t>---------------------------------------------------------------------            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en-US" sz="2400" dirty="0"/>
                  <a:t>			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400" dirty="0"/>
                  <a:t>			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27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9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						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6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						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𝟒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𝟐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℉ </m:t>
                    </m:r>
                  </m:oMath>
                </a14:m>
                <a:endParaRPr lang="en-US" sz="2400" b="1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457537-C72E-211A-B938-6D3DE8B9A3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0982" y="1593273"/>
                <a:ext cx="9919854" cy="2094291"/>
              </a:xfrm>
              <a:prstGeom prst="rect">
                <a:avLst/>
              </a:prstGeom>
              <a:blipFill>
                <a:blip r:embed="rId2"/>
                <a:stretch>
                  <a:fillRect l="-895" t="-2410" b="-36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C3BF2E55-640C-C079-DD23-57C1C2FC8BA3}"/>
              </a:ext>
            </a:extLst>
          </p:cNvPr>
          <p:cNvGrpSpPr/>
          <p:nvPr/>
        </p:nvGrpSpPr>
        <p:grpSpPr>
          <a:xfrm>
            <a:off x="-21053" y="3110397"/>
            <a:ext cx="6143624" cy="1642385"/>
            <a:chOff x="171451" y="2460694"/>
            <a:chExt cx="6143624" cy="1642385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E1ADC14A-C30B-EAF5-A483-84B3B2B01241}"/>
                    </a:ext>
                  </a:extLst>
                </p:cNvPr>
                <p:cNvSpPr txBox="1"/>
                <p:nvPr/>
              </p:nvSpPr>
              <p:spPr>
                <a:xfrm>
                  <a:off x="171451" y="3319275"/>
                  <a:ext cx="6143624" cy="78380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342</m:t>
                        </m:r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en-US" sz="2400" dirty="0"/>
                </a:p>
              </p:txBody>
            </p:sp>
          </mc:Choice>
          <mc:Fallback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E1ADC14A-C30B-EAF5-A483-84B3B2B0124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1451" y="3319275"/>
                  <a:ext cx="6143624" cy="783804"/>
                </a:xfrm>
                <a:prstGeom prst="rect">
                  <a:avLst/>
                </a:prstGeom>
                <a:blipFill>
                  <a:blip r:embed="rId3"/>
                  <a:stretch>
                    <a:fillRect b="-15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F4BDEE6-10D8-B3B5-EE23-3D6EB8BCC5A4}"/>
                </a:ext>
              </a:extLst>
            </p:cNvPr>
            <p:cNvCxnSpPr/>
            <p:nvPr/>
          </p:nvCxnSpPr>
          <p:spPr>
            <a:xfrm flipH="1" flipV="1">
              <a:off x="2267950" y="2579569"/>
              <a:ext cx="789575" cy="620831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ECD65E2-AD00-51DC-950C-4826AFF4F9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43263" y="2460694"/>
              <a:ext cx="1280608" cy="739706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9100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5D78C7-8792-D43D-B8C9-9F79CDE15710}"/>
              </a:ext>
            </a:extLst>
          </p:cNvPr>
          <p:cNvSpPr txBox="1"/>
          <p:nvPr/>
        </p:nvSpPr>
        <p:spPr>
          <a:xfrm>
            <a:off x="12029" y="0"/>
            <a:ext cx="10032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Radiative balance calculations – with albedo, but no greenhouse warming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457537-C72E-211A-B938-6D3DE8B9A361}"/>
                  </a:ext>
                </a:extLst>
              </p:cNvPr>
              <p:cNvSpPr txBox="1"/>
              <p:nvPr/>
            </p:nvSpPr>
            <p:spPr>
              <a:xfrm>
                <a:off x="1620982" y="1593273"/>
                <a:ext cx="9919854" cy="20942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ASR			OLR			T</a:t>
                </a:r>
              </a:p>
              <a:p>
                <a:r>
                  <a:rPr lang="en-US" sz="2400" b="1" dirty="0"/>
                  <a:t>---------------------------------------------------------------------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(1−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		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400" dirty="0"/>
                  <a:t>			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55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						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−18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						</a:t>
                </a:r>
                <a:r>
                  <a:rPr lang="en-US" sz="2400" b="1" dirty="0"/>
                  <a:t> </a:t>
                </a:r>
                <a14:m>
                  <m:oMath xmlns:m="http://schemas.openxmlformats.org/officeDocument/2006/math">
                    <m:r>
                      <a:rPr lang="en-US" sz="2400" b="1" i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℉ </m:t>
                    </m:r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457537-C72E-211A-B938-6D3DE8B9A3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0982" y="1593273"/>
                <a:ext cx="9919854" cy="2094291"/>
              </a:xfrm>
              <a:prstGeom prst="rect">
                <a:avLst/>
              </a:prstGeom>
              <a:blipFill>
                <a:blip r:embed="rId2"/>
                <a:stretch>
                  <a:fillRect l="-895" t="-2410" b="-36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7EB7A8DE-6247-AE1F-5B34-3F556398D5EF}"/>
              </a:ext>
            </a:extLst>
          </p:cNvPr>
          <p:cNvGrpSpPr/>
          <p:nvPr/>
        </p:nvGrpSpPr>
        <p:grpSpPr>
          <a:xfrm>
            <a:off x="-21053" y="3110397"/>
            <a:ext cx="6143624" cy="1642385"/>
            <a:chOff x="171451" y="2460694"/>
            <a:chExt cx="6143624" cy="1642385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47EF5AE8-78A1-7D5E-BDA0-833D0B11FE08}"/>
                    </a:ext>
                  </a:extLst>
                </p:cNvPr>
                <p:cNvSpPr txBox="1"/>
                <p:nvPr/>
              </p:nvSpPr>
              <p:spPr>
                <a:xfrm>
                  <a:off x="171451" y="3319275"/>
                  <a:ext cx="6143624" cy="78380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39</m:t>
                        </m:r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en-US" sz="2400" dirty="0"/>
                </a:p>
              </p:txBody>
            </p:sp>
          </mc:Choice>
          <mc:Fallback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47EF5AE8-78A1-7D5E-BDA0-833D0B11FE0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1451" y="3319275"/>
                  <a:ext cx="6143624" cy="783804"/>
                </a:xfrm>
                <a:prstGeom prst="rect">
                  <a:avLst/>
                </a:prstGeom>
                <a:blipFill>
                  <a:blip r:embed="rId3"/>
                  <a:stretch>
                    <a:fillRect b="-15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66AB4559-2648-EC8B-975C-453E366178D8}"/>
                </a:ext>
              </a:extLst>
            </p:cNvPr>
            <p:cNvCxnSpPr/>
            <p:nvPr/>
          </p:nvCxnSpPr>
          <p:spPr>
            <a:xfrm flipH="1" flipV="1">
              <a:off x="2267950" y="2579569"/>
              <a:ext cx="789575" cy="620831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DE4A3CCE-99E6-7C9B-C6B8-08CBE06FF1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43263" y="2460694"/>
              <a:ext cx="1280608" cy="739706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0B408EF-5D1A-D288-F1A8-775F2A984216}"/>
              </a:ext>
            </a:extLst>
          </p:cNvPr>
          <p:cNvSpPr txBox="1"/>
          <p:nvPr/>
        </p:nvSpPr>
        <p:spPr>
          <a:xfrm>
            <a:off x="1426090" y="5264727"/>
            <a:ext cx="8354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Lesson: ALR went down, so temperature had to go down too </a:t>
            </a:r>
          </a:p>
        </p:txBody>
      </p:sp>
    </p:spTree>
    <p:extLst>
      <p:ext uri="{BB962C8B-B14F-4D97-AF65-F5344CB8AC3E}">
        <p14:creationId xmlns:p14="http://schemas.microsoft.com/office/powerpoint/2010/main" val="542040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5D78C7-8792-D43D-B8C9-9F79CDE15710}"/>
              </a:ext>
            </a:extLst>
          </p:cNvPr>
          <p:cNvSpPr txBox="1"/>
          <p:nvPr/>
        </p:nvSpPr>
        <p:spPr>
          <a:xfrm>
            <a:off x="12029" y="0"/>
            <a:ext cx="10032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Radiative balance calculations – with albedo and greenhouse warming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457537-C72E-211A-B938-6D3DE8B9A361}"/>
                  </a:ext>
                </a:extLst>
              </p:cNvPr>
              <p:cNvSpPr txBox="1"/>
              <p:nvPr/>
            </p:nvSpPr>
            <p:spPr>
              <a:xfrm>
                <a:off x="1620982" y="1593273"/>
                <a:ext cx="9919854" cy="20942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ASR			OLR			T</a:t>
                </a:r>
              </a:p>
              <a:p>
                <a:r>
                  <a:rPr lang="en-US" sz="2400" b="1" dirty="0"/>
                  <a:t>---------------------------------------------------------------------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(1−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		</a:t>
                </a:r>
                <a14:m>
                  <m:oMath xmlns:m="http://schemas.openxmlformats.org/officeDocument/2006/math">
                    <m:r>
                      <a:rPr lang="el-GR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𝜅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400" dirty="0"/>
                  <a:t>			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88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						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15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						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𝟔</m:t>
                    </m:r>
                    <m:r>
                      <a:rPr lang="en-US" sz="2400" b="1" i="0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℉ </m:t>
                    </m:r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457537-C72E-211A-B938-6D3DE8B9A3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0982" y="1593273"/>
                <a:ext cx="9919854" cy="2094291"/>
              </a:xfrm>
              <a:prstGeom prst="rect">
                <a:avLst/>
              </a:prstGeom>
              <a:blipFill>
                <a:blip r:embed="rId2"/>
                <a:stretch>
                  <a:fillRect l="-895" t="-2410" b="-36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7EB7A8DE-6247-AE1F-5B34-3F556398D5EF}"/>
              </a:ext>
            </a:extLst>
          </p:cNvPr>
          <p:cNvGrpSpPr/>
          <p:nvPr/>
        </p:nvGrpSpPr>
        <p:grpSpPr>
          <a:xfrm>
            <a:off x="-21053" y="3110397"/>
            <a:ext cx="6143624" cy="1642385"/>
            <a:chOff x="171451" y="2460694"/>
            <a:chExt cx="6143624" cy="1642385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47EF5AE8-78A1-7D5E-BDA0-833D0B11FE08}"/>
                    </a:ext>
                  </a:extLst>
                </p:cNvPr>
                <p:cNvSpPr txBox="1"/>
                <p:nvPr/>
              </p:nvSpPr>
              <p:spPr>
                <a:xfrm>
                  <a:off x="171451" y="3319275"/>
                  <a:ext cx="6143624" cy="78380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39</m:t>
                        </m:r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en-US" sz="2400" dirty="0"/>
                </a:p>
              </p:txBody>
            </p:sp>
          </mc:Choice>
          <mc:Fallback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47EF5AE8-78A1-7D5E-BDA0-833D0B11FE0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1451" y="3319275"/>
                  <a:ext cx="6143624" cy="783804"/>
                </a:xfrm>
                <a:prstGeom prst="rect">
                  <a:avLst/>
                </a:prstGeom>
                <a:blipFill>
                  <a:blip r:embed="rId3"/>
                  <a:stretch>
                    <a:fillRect b="-15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66AB4559-2648-EC8B-975C-453E366178D8}"/>
                </a:ext>
              </a:extLst>
            </p:cNvPr>
            <p:cNvCxnSpPr/>
            <p:nvPr/>
          </p:nvCxnSpPr>
          <p:spPr>
            <a:xfrm flipH="1" flipV="1">
              <a:off x="2267950" y="2579569"/>
              <a:ext cx="789575" cy="620831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DE4A3CCE-99E6-7C9B-C6B8-08CBE06FF1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43263" y="2460694"/>
              <a:ext cx="1280608" cy="739706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40628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5D78C7-8792-D43D-B8C9-9F79CDE15710}"/>
              </a:ext>
            </a:extLst>
          </p:cNvPr>
          <p:cNvSpPr txBox="1"/>
          <p:nvPr/>
        </p:nvSpPr>
        <p:spPr>
          <a:xfrm>
            <a:off x="12029" y="0"/>
            <a:ext cx="10032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Radiative balance calculations – with albedo and greenhouse warming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457537-C72E-211A-B938-6D3DE8B9A361}"/>
                  </a:ext>
                </a:extLst>
              </p:cNvPr>
              <p:cNvSpPr txBox="1"/>
              <p:nvPr/>
            </p:nvSpPr>
            <p:spPr>
              <a:xfrm>
                <a:off x="1620982" y="1593273"/>
                <a:ext cx="9919854" cy="20942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ASR			OLR			T</a:t>
                </a:r>
              </a:p>
              <a:p>
                <a:r>
                  <a:rPr lang="en-US" sz="2400" b="1" dirty="0"/>
                  <a:t>---------------------------------------------------------------------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(1−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		</a:t>
                </a:r>
                <a14:m>
                  <m:oMath xmlns:m="http://schemas.openxmlformats.org/officeDocument/2006/math">
                    <m:r>
                      <a:rPr lang="el-GR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𝜅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US" sz="2400" dirty="0"/>
                  <a:t>			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88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						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15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℃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						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𝟔</m:t>
                    </m:r>
                    <m:r>
                      <a:rPr lang="en-US" sz="2400" b="1" i="0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℉ </m:t>
                    </m:r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457537-C72E-211A-B938-6D3DE8B9A3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0982" y="1593273"/>
                <a:ext cx="9919854" cy="2094291"/>
              </a:xfrm>
              <a:prstGeom prst="rect">
                <a:avLst/>
              </a:prstGeom>
              <a:blipFill>
                <a:blip r:embed="rId2"/>
                <a:stretch>
                  <a:fillRect l="-895" t="-2410" b="-36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7EB7A8DE-6247-AE1F-5B34-3F556398D5EF}"/>
              </a:ext>
            </a:extLst>
          </p:cNvPr>
          <p:cNvGrpSpPr/>
          <p:nvPr/>
        </p:nvGrpSpPr>
        <p:grpSpPr>
          <a:xfrm>
            <a:off x="-21053" y="3110397"/>
            <a:ext cx="6143624" cy="1642385"/>
            <a:chOff x="171451" y="2460694"/>
            <a:chExt cx="6143624" cy="1642385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47EF5AE8-78A1-7D5E-BDA0-833D0B11FE08}"/>
                    </a:ext>
                  </a:extLst>
                </p:cNvPr>
                <p:cNvSpPr txBox="1"/>
                <p:nvPr/>
              </p:nvSpPr>
              <p:spPr>
                <a:xfrm>
                  <a:off x="171451" y="3319275"/>
                  <a:ext cx="6143624" cy="78380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39</m:t>
                        </m:r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oMath>
                    </m:oMathPara>
                  </a14:m>
                  <a:endParaRPr lang="en-US" sz="2400" dirty="0"/>
                </a:p>
              </p:txBody>
            </p:sp>
          </mc:Choice>
          <mc:Fallback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47EF5AE8-78A1-7D5E-BDA0-833D0B11FE0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1451" y="3319275"/>
                  <a:ext cx="6143624" cy="783804"/>
                </a:xfrm>
                <a:prstGeom prst="rect">
                  <a:avLst/>
                </a:prstGeom>
                <a:blipFill>
                  <a:blip r:embed="rId3"/>
                  <a:stretch>
                    <a:fillRect b="-15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66AB4559-2648-EC8B-975C-453E366178D8}"/>
                </a:ext>
              </a:extLst>
            </p:cNvPr>
            <p:cNvCxnSpPr/>
            <p:nvPr/>
          </p:nvCxnSpPr>
          <p:spPr>
            <a:xfrm flipH="1" flipV="1">
              <a:off x="2267950" y="2579569"/>
              <a:ext cx="789575" cy="620831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DE4A3CCE-99E6-7C9B-C6B8-08CBE06FF1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43263" y="2460694"/>
              <a:ext cx="1280608" cy="739706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FA40693-4590-0D65-A05B-57FE5038E144}"/>
              </a:ext>
            </a:extLst>
          </p:cNvPr>
          <p:cNvSpPr txBox="1"/>
          <p:nvPr/>
        </p:nvSpPr>
        <p:spPr>
          <a:xfrm>
            <a:off x="1426090" y="5264727"/>
            <a:ext cx="9919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Lesson: OLR went down, so temperature had to go up to keep up with ASR.</a:t>
            </a:r>
          </a:p>
        </p:txBody>
      </p:sp>
    </p:spTree>
    <p:extLst>
      <p:ext uri="{BB962C8B-B14F-4D97-AF65-F5344CB8AC3E}">
        <p14:creationId xmlns:p14="http://schemas.microsoft.com/office/powerpoint/2010/main" val="4077261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349</Words>
  <Application>Microsoft Macintosh PowerPoint</Application>
  <PresentationFormat>Widescreen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5</cp:revision>
  <dcterms:created xsi:type="dcterms:W3CDTF">2022-09-19T15:02:54Z</dcterms:created>
  <dcterms:modified xsi:type="dcterms:W3CDTF">2022-09-19T15:36:02Z</dcterms:modified>
</cp:coreProperties>
</file>

<file path=docProps/thumbnail.jpeg>
</file>